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64" r:id="rId4"/>
    <p:sldId id="266" r:id="rId5"/>
    <p:sldId id="267" r:id="rId6"/>
    <p:sldId id="280" r:id="rId7"/>
    <p:sldId id="281" r:id="rId8"/>
    <p:sldId id="283" r:id="rId9"/>
    <p:sldId id="269" r:id="rId10"/>
    <p:sldId id="270" r:id="rId11"/>
    <p:sldId id="284" r:id="rId12"/>
    <p:sldId id="268" r:id="rId13"/>
    <p:sldId id="272" r:id="rId14"/>
    <p:sldId id="277" r:id="rId15"/>
    <p:sldId id="274" r:id="rId16"/>
    <p:sldId id="275" r:id="rId17"/>
    <p:sldId id="276" r:id="rId18"/>
    <p:sldId id="287" r:id="rId19"/>
    <p:sldId id="279" r:id="rId20"/>
    <p:sldId id="285" r:id="rId21"/>
    <p:sldId id="286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A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Издающие подразделения </a:t>
            </a:r>
            <a:r>
              <a:rPr lang="ru-RU" dirty="0"/>
              <a:t>в вузах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897414945773336"/>
          <c:y val="0.15658166183848116"/>
          <c:w val="0.78442207695736033"/>
          <c:h val="0.6909509225387052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Издательства в вузах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1975 г.</c:v>
                </c:pt>
                <c:pt idx="1">
                  <c:v>1990 г.</c:v>
                </c:pt>
                <c:pt idx="2">
                  <c:v>2001 г.</c:v>
                </c:pt>
                <c:pt idx="3">
                  <c:v>2003 г.</c:v>
                </c:pt>
                <c:pt idx="4">
                  <c:v>2005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20</c:v>
                </c:pt>
                <c:pt idx="2">
                  <c:v>640</c:v>
                </c:pt>
                <c:pt idx="3">
                  <c:v>671</c:v>
                </c:pt>
                <c:pt idx="4">
                  <c:v>710</c:v>
                </c:pt>
              </c:numCache>
            </c:numRef>
          </c:val>
        </c:ser>
        <c:axId val="91095424"/>
        <c:axId val="91096960"/>
      </c:barChart>
      <c:catAx>
        <c:axId val="91095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1096960"/>
        <c:crosses val="autoZero"/>
        <c:auto val="1"/>
        <c:lblAlgn val="ctr"/>
        <c:lblOffset val="100"/>
      </c:catAx>
      <c:valAx>
        <c:axId val="91096960"/>
        <c:scaling>
          <c:orientation val="minMax"/>
        </c:scaling>
        <c:axPos val="l"/>
        <c:majorGridlines/>
        <c:numFmt formatCode="General" sourceLinked="1"/>
        <c:tickLblPos val="nextTo"/>
        <c:crossAx val="91095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Наименований</c:v>
                </c:pt>
              </c:strCache>
            </c:strRef>
          </c:tx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1970</c:v>
                </c:pt>
                <c:pt idx="1">
                  <c:v>1972</c:v>
                </c:pt>
                <c:pt idx="2">
                  <c:v>1974</c:v>
                </c:pt>
                <c:pt idx="3">
                  <c:v>1976</c:v>
                </c:pt>
                <c:pt idx="4">
                  <c:v>1978</c:v>
                </c:pt>
                <c:pt idx="5">
                  <c:v>1981</c:v>
                </c:pt>
                <c:pt idx="6">
                  <c:v>1985</c:v>
                </c:pt>
                <c:pt idx="7">
                  <c:v>1988</c:v>
                </c:pt>
                <c:pt idx="8">
                  <c:v>1990</c:v>
                </c:pt>
                <c:pt idx="9">
                  <c:v>1992</c:v>
                </c:pt>
                <c:pt idx="10">
                  <c:v>1994</c:v>
                </c:pt>
                <c:pt idx="11">
                  <c:v>1996</c:v>
                </c:pt>
                <c:pt idx="12">
                  <c:v>1998</c:v>
                </c:pt>
                <c:pt idx="13">
                  <c:v>2000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50000</c:v>
                </c:pt>
                <c:pt idx="1">
                  <c:v>55139</c:v>
                </c:pt>
                <c:pt idx="2">
                  <c:v>52538</c:v>
                </c:pt>
                <c:pt idx="3">
                  <c:v>52315</c:v>
                </c:pt>
                <c:pt idx="4">
                  <c:v>54182</c:v>
                </c:pt>
                <c:pt idx="5">
                  <c:v>51963</c:v>
                </c:pt>
                <c:pt idx="6">
                  <c:v>50313</c:v>
                </c:pt>
                <c:pt idx="7">
                  <c:v>50061</c:v>
                </c:pt>
                <c:pt idx="8">
                  <c:v>41234</c:v>
                </c:pt>
                <c:pt idx="9">
                  <c:v>28716</c:v>
                </c:pt>
                <c:pt idx="10">
                  <c:v>30390</c:v>
                </c:pt>
                <c:pt idx="11">
                  <c:v>36237</c:v>
                </c:pt>
                <c:pt idx="12">
                  <c:v>46156</c:v>
                </c:pt>
                <c:pt idx="13">
                  <c:v>59543</c:v>
                </c:pt>
                <c:pt idx="14">
                  <c:v>123336</c:v>
                </c:pt>
                <c:pt idx="15">
                  <c:v>127596</c:v>
                </c:pt>
                <c:pt idx="16">
                  <c:v>121738</c:v>
                </c:pt>
                <c:pt idx="17">
                  <c:v>122915</c:v>
                </c:pt>
                <c:pt idx="18">
                  <c:v>116888</c:v>
                </c:pt>
                <c:pt idx="19">
                  <c:v>120512</c:v>
                </c:pt>
                <c:pt idx="20">
                  <c:v>112126</c:v>
                </c:pt>
              </c:numCache>
            </c:numRef>
          </c:val>
        </c:ser>
        <c:marker val="1"/>
        <c:axId val="91155456"/>
        <c:axId val="91157248"/>
      </c:lineChart>
      <c:catAx>
        <c:axId val="9115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157248"/>
        <c:crosses val="autoZero"/>
        <c:auto val="1"/>
        <c:lblAlgn val="ctr"/>
        <c:lblOffset val="100"/>
      </c:catAx>
      <c:valAx>
        <c:axId val="91157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155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947BF9-BCDC-4B3C-9C0A-1B533E336F7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6D5C60-E072-42A1-94CD-CFBFB6CB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4984"/>
            <a:ext cx="6400800" cy="16002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Доктор технических наук,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Президент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Издательско-полиграфической ассоциации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университетов России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Иванов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Александр Васильевич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Эволюция университетского книгоиздания: </a:t>
            </a:r>
            <a:br>
              <a:rPr lang="ru-RU" dirty="0" smtClean="0"/>
            </a:br>
            <a:r>
              <a:rPr lang="ru-RU" dirty="0" smtClean="0"/>
              <a:t>прогноз коммуникационных платформ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Семинар </a:t>
            </a:r>
          </a:p>
          <a:p>
            <a:pPr algn="ctr"/>
            <a:r>
              <a:rPr lang="ru-RU" sz="1400" dirty="0" smtClean="0"/>
              <a:t>«Издательская деятельность вуза и электронное книгоиздание </a:t>
            </a:r>
          </a:p>
          <a:p>
            <a:pPr algn="ctr"/>
            <a:r>
              <a:rPr lang="ru-RU" sz="1400" dirty="0" smtClean="0"/>
              <a:t>как фактор повышения публикационной активности» </a:t>
            </a:r>
          </a:p>
          <a:p>
            <a:pPr algn="ctr"/>
            <a:r>
              <a:rPr lang="ru-RU" sz="1400" dirty="0" smtClean="0"/>
              <a:t>Санкт-Петербург, Пушкин</a:t>
            </a:r>
          </a:p>
          <a:p>
            <a:pPr algn="ctr"/>
            <a:r>
              <a:rPr lang="ru-RU" sz="1400" dirty="0" smtClean="0"/>
              <a:t>2015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Инициатива Ассоциации</a:t>
            </a:r>
            <a:endParaRPr lang="ru-RU" dirty="0"/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242499" cy="4572000"/>
          </a:xfrm>
        </p:spPr>
      </p:pic>
      <p:pic>
        <p:nvPicPr>
          <p:cNvPr id="7" name="Содержимое 6" descr="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3207687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2006–2011 гг.: смена технологических платформ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/>
          <a:lstStyle/>
          <a:p>
            <a:r>
              <a:rPr lang="ru-RU" dirty="0" smtClean="0"/>
              <a:t>Технологический прорыв: новые коммуникационные платформы, </a:t>
            </a:r>
            <a:r>
              <a:rPr lang="ru-RU" dirty="0" err="1" smtClean="0"/>
              <a:t>кросс-медийные</a:t>
            </a:r>
            <a:r>
              <a:rPr lang="ru-RU" dirty="0" smtClean="0"/>
              <a:t> технологии. </a:t>
            </a:r>
          </a:p>
          <a:p>
            <a:r>
              <a:rPr lang="ru-RU" dirty="0" smtClean="0"/>
              <a:t>Переход от аналоговых технологий к цифровым;</a:t>
            </a:r>
          </a:p>
          <a:p>
            <a:r>
              <a:rPr lang="ru-RU" dirty="0" smtClean="0"/>
              <a:t>Печать по требованию;</a:t>
            </a:r>
          </a:p>
          <a:p>
            <a:r>
              <a:rPr lang="ru-RU" dirty="0" smtClean="0"/>
              <a:t>Печать переменных данных;</a:t>
            </a:r>
          </a:p>
          <a:p>
            <a:r>
              <a:rPr lang="ru-RU" dirty="0" smtClean="0"/>
              <a:t>Тиражи от 1 экземпляра. </a:t>
            </a:r>
          </a:p>
          <a:p>
            <a:endParaRPr lang="ru-RU" dirty="0"/>
          </a:p>
        </p:txBody>
      </p:sp>
      <p:pic>
        <p:nvPicPr>
          <p:cNvPr id="4" name="Изображение 3" descr="xer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464" y="4653136"/>
            <a:ext cx="4016794" cy="1938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2010-е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2952328" cy="4573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Порядка 120 университетов РФ инсталлировали цифровые издательско-полиграфические комплексы</a:t>
            </a:r>
          </a:p>
          <a:p>
            <a:endParaRPr lang="ru-RU" dirty="0" smtClean="0"/>
          </a:p>
          <a:p>
            <a:r>
              <a:rPr lang="ru-RU" dirty="0" smtClean="0"/>
              <a:t>(На сегодняшний день – свыше 150 университетов)</a:t>
            </a:r>
          </a:p>
          <a:p>
            <a:endParaRPr lang="ru-RU" dirty="0" smtClean="0"/>
          </a:p>
          <a:p>
            <a:r>
              <a:rPr lang="ru-RU" dirty="0" smtClean="0"/>
              <a:t>Университетское книгоиздание эволюционирует и развивается</a:t>
            </a:r>
            <a:endParaRPr lang="ru-RU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508104" y="1484784"/>
            <a:ext cx="3312368" cy="48245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5 100 тыс. студентов;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студент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бакалавриат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изучает порядка 50 дисциплин;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дисциплина должна быть обеспечена учебно-методической литературой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 smtClean="0"/>
              <a:t>255 000 000 книг!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6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63983"/>
            <a:ext cx="2376264" cy="4357305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6804248" y="4869160"/>
            <a:ext cx="46290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1331640" y="5949280"/>
            <a:ext cx="5544616" cy="720080"/>
          </a:xfrm>
          <a:prstGeom prst="curvedUpArrow">
            <a:avLst>
              <a:gd name="adj1" fmla="val 23585"/>
              <a:gd name="adj2" fmla="val 487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623731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</a:rPr>
              <a:t>Обеспечение учебного процесса</a:t>
            </a:r>
            <a:endParaRPr lang="ru-RU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книгоиздание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50088" cy="4572000"/>
          </a:xfrm>
        </p:spPr>
        <p:txBody>
          <a:bodyPr/>
          <a:lstStyle/>
          <a:p>
            <a:r>
              <a:rPr lang="ru-RU" dirty="0" smtClean="0"/>
              <a:t>2010 г. – изобретение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ru-RU" dirty="0" err="1" smtClean="0"/>
              <a:t>Мультимедийность</a:t>
            </a:r>
            <a:r>
              <a:rPr lang="ru-RU" dirty="0" smtClean="0"/>
              <a:t> и электронное книгоиздание стали реальностью</a:t>
            </a:r>
          </a:p>
          <a:p>
            <a:r>
              <a:rPr lang="ru-RU" dirty="0" smtClean="0"/>
              <a:t>Человечество уходит в «</a:t>
            </a:r>
            <a:r>
              <a:rPr lang="ru-RU" dirty="0" err="1" smtClean="0"/>
              <a:t>онлайн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6" name="Содержимое 3" descr="3.jpg"/>
          <p:cNvPicPr>
            <a:picLocks noChangeAspect="1"/>
          </p:cNvPicPr>
          <p:nvPr/>
        </p:nvPicPr>
        <p:blipFill>
          <a:blip r:embed="rId2" cstate="print"/>
          <a:srcRect l="3680" r="5873"/>
          <a:stretch>
            <a:fillRect/>
          </a:stretch>
        </p:blipFill>
        <p:spPr>
          <a:xfrm>
            <a:off x="971600" y="3355187"/>
            <a:ext cx="5688632" cy="33141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ванова Мария\Documents\Презентации\Греция, сент\3.jpg"/>
          <p:cNvPicPr>
            <a:picLocks noChangeAspect="1" noChangeArrowheads="1"/>
          </p:cNvPicPr>
          <p:nvPr/>
        </p:nvPicPr>
        <p:blipFill>
          <a:blip r:embed="rId2" cstate="print"/>
          <a:srcRect l="15271" t="2187" r="11770" b="10315"/>
          <a:stretch>
            <a:fillRect/>
          </a:stretch>
        </p:blipFill>
        <p:spPr bwMode="auto">
          <a:xfrm>
            <a:off x="179513" y="1628800"/>
            <a:ext cx="4702122" cy="437406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Сдерживающие факторы электронного книгоиздания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1124744"/>
            <a:ext cx="4427984" cy="2664296"/>
          </a:xfrm>
          <a:prstGeom prst="rect">
            <a:avLst/>
          </a:prstGeom>
        </p:spPr>
        <p:txBody>
          <a:bodyPr/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Проблемы авторского права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несовершенство </a:t>
            </a:r>
            <a:r>
              <a:rPr lang="ru-RU" dirty="0" smtClean="0"/>
              <a:t>законодательной базы;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стандартизации;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Психофизиологические особенности восприятия информации с электронного носителя.;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dirty="0" smtClean="0"/>
              <a:t>Бессистемность развития.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Факторы, мешающие более активному развитию электронных ресурсов (по данным журнала «Университетская книга», 2014)</a:t>
            </a:r>
            <a:endParaRPr lang="ru-RU" sz="1200" dirty="0"/>
          </a:p>
        </p:txBody>
      </p:sp>
      <p:pic>
        <p:nvPicPr>
          <p:cNvPr id="8" name="Picture 3" descr="C:\Users\Иванова Мария\Documents\Презентации\Греция, сент\books-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3240360" cy="236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7568" y="274320"/>
            <a:ext cx="7498080" cy="7902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37568" y="1524000"/>
            <a:ext cx="4072496" cy="289649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информации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удваивается каждые два года.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2011 году объем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составил 1,8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зеттабайт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57 раз больше чем песчинок на всех пляжах Земли).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оценкам IDC, к 2020 году доля полезной информации составит лишь 35% от всей сгенерированной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010064" y="4246170"/>
            <a:ext cx="3826268" cy="2328544"/>
          </a:xfrm>
          <a:prstGeom prst="rect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1,8 </a:t>
            </a:r>
            <a:r>
              <a:rPr lang="ru-RU" dirty="0" err="1" smtClean="0"/>
              <a:t>зеттабайт</a:t>
            </a:r>
            <a:r>
              <a:rPr lang="ru-RU" dirty="0" smtClean="0"/>
              <a:t> данных = </a:t>
            </a:r>
            <a:r>
              <a:rPr lang="ru-RU" b="1" dirty="0" smtClean="0"/>
              <a:t>200 млрд фильмов HD </a:t>
            </a:r>
            <a:r>
              <a:rPr lang="ru-RU" dirty="0" smtClean="0"/>
              <a:t>продолжительностью 2 часа каждый. Чтобы просмотреть все эти фильмы, одному человеку потребуется </a:t>
            </a:r>
            <a:r>
              <a:rPr lang="ru-RU" b="1" dirty="0" smtClean="0"/>
              <a:t>47 млн лет</a:t>
            </a:r>
            <a:r>
              <a:rPr lang="ru-RU" dirty="0" smtClean="0"/>
              <a:t>, если он будет смотреть их непрерывно 24 часа в сутки</a:t>
            </a:r>
          </a:p>
          <a:p>
            <a:endParaRPr lang="ru-RU" dirty="0"/>
          </a:p>
        </p:txBody>
      </p:sp>
      <p:pic>
        <p:nvPicPr>
          <p:cNvPr id="7" name="Picture 2" descr="C:\Users\Mari\Documents\Издательство\Презентация, июль\reWalls.com-2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632097" cy="2179257"/>
          </a:xfrm>
          <a:prstGeom prst="rect">
            <a:avLst/>
          </a:prstGeom>
          <a:noFill/>
        </p:spPr>
      </p:pic>
      <p:pic>
        <p:nvPicPr>
          <p:cNvPr id="8" name="Picture 3" descr="C:\Users\Mari\Documents\Издательство\Презентация, июль\zombir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222" y="1524000"/>
            <a:ext cx="2856110" cy="2436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6453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 материалам проф. В.С. Заборовского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ДАЛЬШЕ?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Достижение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точки сингулярности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Интернет – глобальная свалка информации.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Университетское книгоиздание – переработчик мусора, фильтр и лакмусовая бумажка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востребованности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информации. Кристаллизация необходимых знаний.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Изображение 4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61" y="3868107"/>
            <a:ext cx="3416300" cy="237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8112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сингулярности – это переломный момент, после которого технический прогресс ускорится и усложнится настолько, что окажется недоступным нашему пониманию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229600" cy="12510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Предлагаемая модель производства и потребления учебно-научного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контента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создания единого информационно-коммуникационного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пространства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95536" y="1844824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Университет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164288" y="1916832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Университет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211960" y="1844824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Университет 3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339752" y="1844824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Университет 2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043608" y="2564904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3212976"/>
            <a:ext cx="129614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PDF</a:t>
            </a:r>
            <a:r>
              <a:rPr lang="ru-RU" dirty="0" smtClean="0"/>
              <a:t> файл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43608" y="37890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4509120"/>
            <a:ext cx="1512168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Тираж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51520" y="5805264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1691680" y="5805264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899592" y="6237312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Магазин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707904" y="4797152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Агрегатор</a:t>
            </a:r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043608" y="522920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427984" y="5157192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Агрегатор</a:t>
            </a:r>
            <a:r>
              <a:rPr lang="ru-RU" dirty="0" smtClean="0"/>
              <a:t>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851920" y="5589240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Агрегатор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4355976" y="5949280"/>
            <a:ext cx="1512168" cy="5760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Агрегатор</a:t>
            </a:r>
            <a:r>
              <a:rPr lang="ru-RU" dirty="0" smtClean="0"/>
              <a:t> 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9" name="Штриховая стрелка вправо 18"/>
          <p:cNvSpPr/>
          <p:nvPr/>
        </p:nvSpPr>
        <p:spPr>
          <a:xfrm rot="2179490">
            <a:off x="1741350" y="3961209"/>
            <a:ext cx="1985886" cy="576064"/>
          </a:xfrm>
          <a:prstGeom prst="stripedRightArrow">
            <a:avLst>
              <a:gd name="adj1" fmla="val 50000"/>
              <a:gd name="adj2" fmla="val 45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8433710">
            <a:off x="5449764" y="3651552"/>
            <a:ext cx="268085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Подписка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А.В. Иванов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 развития университетского книгоиздания</a:t>
            </a:r>
            <a:endParaRPr lang="ru-RU" dirty="0"/>
          </a:p>
        </p:txBody>
      </p:sp>
      <p:pic>
        <p:nvPicPr>
          <p:cNvPr id="1026" name="Picture 2" descr="C:\Users\Иванова Мария\Documents\Презентации\Пушкин 2015\109153230_obezy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7183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Пессимистичный прогноз развития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Хаос в университетском книгоиздании;</a:t>
            </a:r>
          </a:p>
          <a:p>
            <a:r>
              <a:rPr lang="ru-RU" dirty="0" smtClean="0"/>
              <a:t>Типографии остались во многих вузах, издательства трансформированы в редакционно-издательские отделы;</a:t>
            </a:r>
          </a:p>
          <a:p>
            <a:r>
              <a:rPr lang="ru-RU" dirty="0" smtClean="0"/>
              <a:t>Нет единого координирующего начала в системе университетского книгоиздания РФ;</a:t>
            </a:r>
          </a:p>
          <a:p>
            <a:r>
              <a:rPr lang="ru-RU" dirty="0" smtClean="0"/>
              <a:t>Разорванные технологические звенья производства;</a:t>
            </a:r>
          </a:p>
          <a:p>
            <a:r>
              <a:rPr lang="ru-RU" dirty="0" smtClean="0"/>
              <a:t>Снижение объемов книгоиздания, рост объемов научной периодики и переводных материалов;</a:t>
            </a:r>
          </a:p>
          <a:p>
            <a:r>
              <a:rPr lang="ru-RU" dirty="0" smtClean="0"/>
              <a:t>Электронное книгоиздание в вузах отсутствует.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Имиджевая</a:t>
            </a:r>
            <a:r>
              <a:rPr lang="ru-RU" dirty="0" smtClean="0"/>
              <a:t> функция университетского издательства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«Как часть университета, имя которого оно носит, издательство является важнейшим учебным подразделением и призвано всеми силами содействовать выполнению задач университета и укреплению его связей с внешним миром».</a:t>
            </a:r>
          </a:p>
          <a:p>
            <a:pPr algn="r">
              <a:buNone/>
            </a:pPr>
            <a:r>
              <a:rPr lang="ru-RU" dirty="0" smtClean="0"/>
              <a:t>Артур Дж. Розенталь,</a:t>
            </a:r>
          </a:p>
          <a:p>
            <a:pPr algn="r">
              <a:buNone/>
            </a:pPr>
            <a:r>
              <a:rPr lang="ru-RU" dirty="0" smtClean="0"/>
              <a:t>Директор издательства</a:t>
            </a:r>
          </a:p>
          <a:p>
            <a:pPr algn="r">
              <a:buNone/>
            </a:pPr>
            <a:r>
              <a:rPr lang="ru-RU" dirty="0" smtClean="0"/>
              <a:t>Гарвардского университета</a:t>
            </a:r>
            <a:endParaRPr lang="ru-RU" dirty="0"/>
          </a:p>
        </p:txBody>
      </p:sp>
      <p:pic>
        <p:nvPicPr>
          <p:cNvPr id="3074" name="Picture 2" descr="C:\Users\Иванова Мария\Documents\Презентации\Пушкин 2015\harv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592288" cy="257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Реалистичный прогноз развития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Каждая коммуникационная платформа занимает свою нишу (бумажная, электронная, </a:t>
            </a:r>
            <a:r>
              <a:rPr lang="ru-RU" dirty="0" err="1" smtClean="0"/>
              <a:t>кросс-медийная</a:t>
            </a:r>
            <a:r>
              <a:rPr lang="ru-RU" dirty="0" smtClean="0"/>
              <a:t>);</a:t>
            </a:r>
          </a:p>
          <a:p>
            <a:pPr lvl="0">
              <a:defRPr/>
            </a:pPr>
            <a:r>
              <a:rPr lang="ru-RU" dirty="0" smtClean="0"/>
              <a:t>Равновесное состояние системы;</a:t>
            </a:r>
          </a:p>
          <a:p>
            <a:pPr lvl="0">
              <a:defRPr/>
            </a:pPr>
            <a:r>
              <a:rPr lang="ru-RU" dirty="0" smtClean="0"/>
              <a:t>Концепция единой точки управления;</a:t>
            </a:r>
          </a:p>
          <a:p>
            <a:pPr lvl="0">
              <a:defRPr/>
            </a:pPr>
            <a:r>
              <a:rPr lang="ru-RU" dirty="0" smtClean="0"/>
              <a:t>Рост роли ЭБС, но без качественных изменений;</a:t>
            </a:r>
          </a:p>
          <a:p>
            <a:pPr lvl="0">
              <a:defRPr/>
            </a:pPr>
            <a:r>
              <a:rPr lang="ru-RU" dirty="0" smtClean="0"/>
              <a:t>Каждый вуз придерживается своей модели, нет интеграции в единое информационно-коммуникационное пространство.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Оптимистичный прогноз развития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2800" dirty="0" smtClean="0"/>
              <a:t>Полный переход университетской книги на цифровую технологическую платформу;</a:t>
            </a:r>
          </a:p>
          <a:p>
            <a:pPr lvl="0">
              <a:defRPr/>
            </a:pPr>
            <a:r>
              <a:rPr lang="ru-RU" sz="2800" dirty="0" smtClean="0"/>
              <a:t>Сформированы базы данных файлов, доступные из любой точки;</a:t>
            </a:r>
          </a:p>
          <a:p>
            <a:pPr lvl="0">
              <a:defRPr/>
            </a:pPr>
            <a:r>
              <a:rPr lang="ru-RU" sz="2800" dirty="0" smtClean="0"/>
              <a:t>Параллельное развитие коммуникационных платформ (бумажной, электронной, </a:t>
            </a:r>
            <a:r>
              <a:rPr lang="ru-RU" sz="2800" dirty="0" err="1" smtClean="0"/>
              <a:t>кросс-медийной</a:t>
            </a:r>
            <a:r>
              <a:rPr lang="ru-RU" sz="2800" dirty="0" smtClean="0"/>
              <a:t>);</a:t>
            </a:r>
          </a:p>
          <a:p>
            <a:pPr lvl="0">
              <a:defRPr/>
            </a:pPr>
            <a:r>
              <a:rPr lang="ru-RU" sz="2800" dirty="0" smtClean="0"/>
              <a:t>ЭБС достигли точки сингулярности и остановили рост.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294" y="4437113"/>
            <a:ext cx="6205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ivanov.mediabooks@gmail.com</a:t>
            </a:r>
            <a:endParaRPr lang="ru-RU" sz="2400" dirty="0" smtClean="0"/>
          </a:p>
          <a:p>
            <a:pPr algn="r"/>
            <a:r>
              <a:rPr lang="en-US" sz="2400" dirty="0" smtClean="0"/>
              <a:t>(812) 552-75-26</a:t>
            </a:r>
            <a:br>
              <a:rPr lang="en-US" sz="2400" dirty="0" smtClean="0"/>
            </a:br>
            <a:endParaRPr lang="ru-RU" sz="2400" dirty="0"/>
          </a:p>
        </p:txBody>
      </p:sp>
      <p:sp>
        <p:nvSpPr>
          <p:cNvPr id="5" name="Название 3"/>
          <p:cNvSpPr txBox="1">
            <a:spLocks/>
          </p:cNvSpPr>
          <p:nvPr/>
        </p:nvSpPr>
        <p:spPr>
          <a:xfrm>
            <a:off x="457200" y="2492896"/>
            <a:ext cx="8229600" cy="1951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Университетское книгоиздание: 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4392488" cy="1477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СССР: Жесткая регламентация;</a:t>
            </a:r>
          </a:p>
          <a:p>
            <a:r>
              <a:rPr lang="ru-RU" sz="2000" dirty="0" smtClean="0"/>
              <a:t>С 1991 года: отмена цензуры, стагнация, «издательская яма».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68151113"/>
              </p:ext>
            </p:extLst>
          </p:nvPr>
        </p:nvGraphicFramePr>
        <p:xfrm>
          <a:off x="4788024" y="1628800"/>
          <a:ext cx="4240548" cy="478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924944"/>
            <a:ext cx="3888432" cy="720080"/>
          </a:xfrm>
          <a:prstGeom prst="rect">
            <a:avLst/>
          </a:prstGeom>
        </p:spPr>
        <p:txBody>
          <a:bodyPr bIns="91440" anchor="b" anchorCtr="0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числа наименований книг и брошюр, выпущенных в России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67544" y="3717032"/>
          <a:ext cx="4320480" cy="249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832048" y="6165304"/>
            <a:ext cx="7772400" cy="54868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данным: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Ленский Б.В. Книгоиздательская система современной России. М.: Наука, 2001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600" dirty="0" smtClean="0"/>
              <a:t>Российская книжная палата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ИПА вузов Санкт-Петербурга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673824" cy="4789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1997 год – создание Издательско-полиграфической ассоциации вузов Санкт-Петербурга.</a:t>
            </a:r>
          </a:p>
          <a:p>
            <a:r>
              <a:rPr lang="ru-RU" dirty="0" smtClean="0"/>
              <a:t>Главные цели Ассоциации:</a:t>
            </a:r>
          </a:p>
          <a:p>
            <a:pPr lvl="2"/>
            <a:r>
              <a:rPr lang="ru-RU" dirty="0" smtClean="0"/>
              <a:t>Взаимодействие с органами федеральной и региональной власти в целях развития университетского книгоиздания;</a:t>
            </a:r>
          </a:p>
          <a:p>
            <a:pPr lvl="2"/>
            <a:r>
              <a:rPr lang="ru-RU" dirty="0" smtClean="0"/>
              <a:t>Разработка отраслевых стандартов и методического обеспечения в издательско-полиграфической деятельности вузов.</a:t>
            </a:r>
          </a:p>
          <a:p>
            <a:r>
              <a:rPr lang="ru-RU" dirty="0" smtClean="0"/>
              <a:t>Проведение конференций:</a:t>
            </a:r>
          </a:p>
          <a:p>
            <a:pPr lvl="2"/>
            <a:r>
              <a:rPr lang="ru-RU" dirty="0" smtClean="0"/>
              <a:t>«Проблемы интеграции издательской деятельности вузов» (1998, 1999);</a:t>
            </a:r>
          </a:p>
          <a:p>
            <a:pPr lvl="2"/>
            <a:r>
              <a:rPr lang="ru-RU" dirty="0" smtClean="0"/>
              <a:t>«Учебник третьего тысячелетия: создание, издание, распространение» (2000-2003</a:t>
            </a:r>
            <a:r>
              <a:rPr lang="ru-RU" dirty="0" smtClean="0"/>
              <a:t>);</a:t>
            </a:r>
          </a:p>
          <a:p>
            <a:pPr lvl="2"/>
            <a:r>
              <a:rPr lang="ru-RU" dirty="0" smtClean="0"/>
              <a:t>Ежегодные семинары «Издательская деятельность вуза» (с 2002 – по настоящее время).</a:t>
            </a:r>
            <a:endParaRPr lang="ru-RU" dirty="0"/>
          </a:p>
        </p:txBody>
      </p:sp>
      <p:pic>
        <p:nvPicPr>
          <p:cNvPr id="2050" name="Picture 2" descr="C:\Users\Иванова Мария\Documents\Презентации\Пушкин 2015\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2160240" cy="249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ИПА:</a:t>
            </a:r>
            <a:br>
              <a:rPr lang="ru-RU" dirty="0" smtClean="0"/>
            </a:br>
            <a:r>
              <a:rPr lang="ru-RU" dirty="0" smtClean="0"/>
              <a:t>конец 1990-х – начало 2000-х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и внедрение единой производственно-технологической модели издающих подразделений вузов (на примере Политехнического университета): </a:t>
            </a:r>
          </a:p>
          <a:p>
            <a:pPr lvl="2"/>
            <a:r>
              <a:rPr lang="ru-RU" dirty="0" smtClean="0"/>
              <a:t>Совмещенный технологический комплекс;</a:t>
            </a:r>
          </a:p>
          <a:p>
            <a:pPr lvl="2"/>
            <a:r>
              <a:rPr lang="ru-RU" dirty="0" smtClean="0"/>
              <a:t>Методика оплаты труда;</a:t>
            </a:r>
          </a:p>
          <a:p>
            <a:pPr lvl="2"/>
            <a:r>
              <a:rPr lang="ru-RU" dirty="0" smtClean="0"/>
              <a:t>Технологические маршрутные карты прохождения заказов;</a:t>
            </a:r>
          </a:p>
          <a:p>
            <a:pPr lvl="2"/>
            <a:r>
              <a:rPr lang="ru-RU" dirty="0" smtClean="0"/>
              <a:t>Калькуляции.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Калькуляция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Разработаны нормы выработки по всем основным технологическим процессам;</a:t>
            </a:r>
          </a:p>
          <a:p>
            <a:r>
              <a:rPr lang="ru-RU" dirty="0" smtClean="0"/>
              <a:t>Определены пооперационные сдельные расценки;</a:t>
            </a:r>
          </a:p>
          <a:p>
            <a:r>
              <a:rPr lang="ru-RU" smtClean="0"/>
              <a:t>Внедрена </a:t>
            </a:r>
            <a:r>
              <a:rPr lang="ru-RU" smtClean="0"/>
              <a:t>оптимальная система </a:t>
            </a:r>
            <a:r>
              <a:rPr lang="ru-RU" dirty="0" smtClean="0"/>
              <a:t>ценообразования.</a:t>
            </a:r>
            <a:endParaRPr lang="ru-RU" dirty="0"/>
          </a:p>
        </p:txBody>
      </p:sp>
      <p:pic>
        <p:nvPicPr>
          <p:cNvPr id="6" name="Содержимое 5" descr="калькуляц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5528"/>
            <a:ext cx="3744415" cy="6466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с операциями</a:t>
            </a:r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3409" r="3427"/>
          <a:stretch>
            <a:fillRect/>
          </a:stretch>
        </p:blipFill>
        <p:spPr>
          <a:xfrm>
            <a:off x="611560" y="1340767"/>
            <a:ext cx="4032448" cy="5150699"/>
          </a:xfrm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1694" t="5534" b="6267"/>
          <a:stretch>
            <a:fillRect/>
          </a:stretch>
        </p:blipFill>
        <p:spPr>
          <a:xfrm>
            <a:off x="5004048" y="1362753"/>
            <a:ext cx="3600400" cy="51257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2002–2005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2002 – семинар «Двухуровневая система учебного книгоиздания» (в рамках </a:t>
            </a:r>
            <a:r>
              <a:rPr lang="en-US" dirty="0" smtClean="0"/>
              <a:t>II </a:t>
            </a:r>
            <a:r>
              <a:rPr lang="ru-RU" dirty="0" smtClean="0"/>
              <a:t>Международной специализированной выставки «ПРИНТЕКС»);</a:t>
            </a:r>
          </a:p>
          <a:p>
            <a:r>
              <a:rPr lang="ru-RU" dirty="0" smtClean="0"/>
              <a:t>2003 – </a:t>
            </a:r>
          </a:p>
          <a:p>
            <a:pPr lvl="1"/>
            <a:r>
              <a:rPr lang="ru-RU" dirty="0" smtClean="0"/>
              <a:t>конференция «Современные издательско-полиграфические технологии и материалы» (Петрозаводск, Карелия);</a:t>
            </a:r>
          </a:p>
          <a:p>
            <a:pPr lvl="1"/>
            <a:r>
              <a:rPr lang="ru-RU" dirty="0" smtClean="0"/>
              <a:t>участие в книжной выставке </a:t>
            </a:r>
            <a:r>
              <a:rPr lang="en-US" dirty="0" err="1" smtClean="0"/>
              <a:t>Leipziger</a:t>
            </a:r>
            <a:r>
              <a:rPr lang="en-US" dirty="0" smtClean="0"/>
              <a:t> </a:t>
            </a:r>
            <a:r>
              <a:rPr lang="en-US" dirty="0" err="1" smtClean="0"/>
              <a:t>Buchmesse</a:t>
            </a:r>
            <a:r>
              <a:rPr lang="en-US" dirty="0" smtClean="0"/>
              <a:t> </a:t>
            </a:r>
            <a:r>
              <a:rPr lang="ru-RU" dirty="0" smtClean="0"/>
              <a:t>(Германия);</a:t>
            </a:r>
          </a:p>
          <a:p>
            <a:pPr lvl="1"/>
            <a:r>
              <a:rPr lang="ru-RU" dirty="0" smtClean="0"/>
              <a:t>участие в 16-й Московской международной книжной выставке-ярмарке;</a:t>
            </a:r>
          </a:p>
          <a:p>
            <a:pPr lvl="1"/>
            <a:r>
              <a:rPr lang="ru-RU" dirty="0" smtClean="0"/>
              <a:t>участие в 55-й </a:t>
            </a:r>
            <a:r>
              <a:rPr lang="ru-RU" dirty="0" err="1" smtClean="0"/>
              <a:t>Франкфуртской</a:t>
            </a:r>
            <a:r>
              <a:rPr lang="ru-RU" dirty="0" smtClean="0"/>
              <a:t> книжной ярмарке, презентация «Университетское книгоиздание России сегодня»;</a:t>
            </a:r>
          </a:p>
          <a:p>
            <a:r>
              <a:rPr lang="ru-RU" dirty="0" smtClean="0"/>
              <a:t>2004 –</a:t>
            </a:r>
          </a:p>
          <a:p>
            <a:pPr lvl="1"/>
            <a:r>
              <a:rPr lang="ru-RU" dirty="0" smtClean="0"/>
              <a:t>Участие в Международной книжной выставке «Лейпциг читает»;</a:t>
            </a:r>
          </a:p>
          <a:p>
            <a:pPr lvl="1"/>
            <a:r>
              <a:rPr lang="ru-RU" dirty="0" smtClean="0"/>
              <a:t>«</a:t>
            </a:r>
            <a:r>
              <a:rPr lang="ru-RU" dirty="0" err="1" smtClean="0"/>
              <a:t>Друпа</a:t>
            </a:r>
            <a:r>
              <a:rPr lang="ru-RU" dirty="0" smtClean="0"/>
              <a:t>» в Дюссельдорфе;</a:t>
            </a:r>
          </a:p>
          <a:p>
            <a:r>
              <a:rPr lang="ru-RU" dirty="0" smtClean="0"/>
              <a:t>2005 –</a:t>
            </a:r>
          </a:p>
          <a:p>
            <a:pPr lvl="1"/>
            <a:r>
              <a:rPr lang="en-US" dirty="0" smtClean="0"/>
              <a:t>VIII</a:t>
            </a:r>
            <a:r>
              <a:rPr lang="ru-RU" dirty="0" smtClean="0"/>
              <a:t> Национальная выставка-ярмарка «Книги России»;</a:t>
            </a:r>
          </a:p>
          <a:p>
            <a:pPr lvl="1"/>
            <a:r>
              <a:rPr lang="ru-RU" dirty="0" smtClean="0"/>
              <a:t>25-я Международная книжная ярмарка (Париж, Франция);</a:t>
            </a:r>
          </a:p>
          <a:p>
            <a:pPr lvl="1"/>
            <a:r>
              <a:rPr lang="ru-RU" dirty="0" smtClean="0"/>
              <a:t>Практический семинар «Использование современных материалов в университетском книгоиздании» (г. </a:t>
            </a:r>
            <a:r>
              <a:rPr lang="ru-RU" dirty="0" err="1" smtClean="0"/>
              <a:t>Верла</a:t>
            </a:r>
            <a:r>
              <a:rPr lang="ru-RU" dirty="0" smtClean="0"/>
              <a:t>, Финляндия);</a:t>
            </a:r>
          </a:p>
          <a:p>
            <a:pPr lvl="1"/>
            <a:r>
              <a:rPr lang="ru-RU" dirty="0" smtClean="0"/>
              <a:t>Тематическая секция «Вузовское книгоиздание» в рамках Международной научно-практической конференции «Предпринимательство и управление качеством в издательском бизнесе» (Кипр).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2004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Ликвидировано Управление учебного книгоиздания, библиотек и </a:t>
            </a:r>
            <a:r>
              <a:rPr lang="ru-RU" dirty="0" err="1" smtClean="0"/>
              <a:t>медиатек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вузовских издающих организаций нет курирующего органа, регулирующего и регламентирующего их работу. </a:t>
            </a:r>
          </a:p>
          <a:p>
            <a:r>
              <a:rPr lang="ru-RU" dirty="0" smtClean="0"/>
              <a:t>Система университетского книгоиздания начинает развиваться «стихийно»;</a:t>
            </a:r>
          </a:p>
          <a:p>
            <a:r>
              <a:rPr lang="ru-RU" dirty="0" smtClean="0"/>
              <a:t>Функции контроля и управления издающими подразделениями вузов делегированы самим университетам.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747</TotalTime>
  <Words>942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Эволюция университетского книгоиздания:  прогноз коммуникационных платформ</vt:lpstr>
      <vt:lpstr>Имиджевая функция университетского издательства</vt:lpstr>
      <vt:lpstr>Университетское книгоиздание: историческая справка</vt:lpstr>
      <vt:lpstr>ИПА вузов Санкт-Петербурга</vt:lpstr>
      <vt:lpstr>Деятельность ИПА: конец 1990-х – начало 2000-х гг.</vt:lpstr>
      <vt:lpstr>Калькуляция</vt:lpstr>
      <vt:lpstr>Технологическая карта с операциями</vt:lpstr>
      <vt:lpstr>2002–2005 гг.</vt:lpstr>
      <vt:lpstr>2004 г.</vt:lpstr>
      <vt:lpstr>Инициатива Ассоциации</vt:lpstr>
      <vt:lpstr>2006–2011 гг.: смена технологических платформ</vt:lpstr>
      <vt:lpstr>2010-е гг.</vt:lpstr>
      <vt:lpstr>Электронное книгоиздание</vt:lpstr>
      <vt:lpstr>Слайд 14</vt:lpstr>
      <vt:lpstr>Слайд 15</vt:lpstr>
      <vt:lpstr>Слайд 16</vt:lpstr>
      <vt:lpstr>Слайд 17</vt:lpstr>
      <vt:lpstr>Сценарии развития университетского книгоиздания</vt:lpstr>
      <vt:lpstr>Пессимистичный прогноз развития</vt:lpstr>
      <vt:lpstr>Реалистичный прогноз развития</vt:lpstr>
      <vt:lpstr>Оптимистичный прогноз развития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Мария</dc:creator>
  <cp:lastModifiedBy>Иванова Мария</cp:lastModifiedBy>
  <cp:revision>80</cp:revision>
  <dcterms:created xsi:type="dcterms:W3CDTF">2015-12-09T08:46:51Z</dcterms:created>
  <dcterms:modified xsi:type="dcterms:W3CDTF">2015-12-16T11:44:44Z</dcterms:modified>
</cp:coreProperties>
</file>